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3"/>
  </p:notesMasterIdLst>
  <p:sldIdLst>
    <p:sldId id="263" r:id="rId5"/>
    <p:sldId id="262" r:id="rId6"/>
    <p:sldId id="264" r:id="rId7"/>
    <p:sldId id="265" r:id="rId8"/>
    <p:sldId id="270" r:id="rId9"/>
    <p:sldId id="271" r:id="rId10"/>
    <p:sldId id="268" r:id="rId11"/>
    <p:sldId id="26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14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4/23/2024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63442AB9-C8CA-420F-B42A-18C2D699071B}" type="datetime1">
              <a:rPr lang="en-US" smtClean="0"/>
              <a:t>4/23/2024</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DFFBC-BDEB-417F-BF84-663A45C20646}"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D8071AC1-DFE2-4CEB-A839-7F430962ACC4}" type="datetime1">
              <a:rPr lang="en-US" smtClean="0"/>
              <a:t>4/23/2024</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2F9C0F-A549-4116-ADE7-EA08C05540C8}" type="datetime1">
              <a:rPr lang="en-US" smtClean="0"/>
              <a:t>4/23/2024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7C9EEE4F-EA2D-4584-9DE7-EC300D9E7B04}" type="datetime1">
              <a:rPr lang="en-US" smtClean="0"/>
              <a:t>4/23/2024</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EBE59C-38C6-435B-909F-6BC5D2F90092}" type="datetime1">
              <a:rPr lang="en-US" smtClean="0"/>
              <a:t>4/23/2024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4B3F88-5DA5-47A3-A95A-FEF6AF43E84E}" type="datetime1">
              <a:rPr lang="en-US" smtClean="0"/>
              <a:t>4/23/2024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A0BB3716-29F6-49DE-A213-3937CA580F20}" type="datetime1">
              <a:rPr lang="en-US" smtClean="0"/>
              <a:t>4/23/2024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4/23/2024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518B405-B3F7-4586-BE59-DF6DE834F5F3}" type="datetime1">
              <a:rPr lang="en-US" smtClean="0"/>
              <a:t>4/23/2024</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4/23/2024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DBAC8D9-C124-4B74-9CB9-474FDD0AD4C5}" type="datetime1">
              <a:rPr lang="en-US" smtClean="0"/>
              <a:t>4/23/2024</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1B3254AA-54D7-42C3-86C1-E80F6DF9CA03}"/>
              </a:ext>
            </a:extLst>
          </p:cNvPr>
          <p:cNvSpPr>
            <a:spLocks noGrp="1"/>
          </p:cNvSpPr>
          <p:nvPr>
            <p:ph type="subTitle" idx="1"/>
          </p:nvPr>
        </p:nvSpPr>
        <p:spPr>
          <a:xfrm>
            <a:off x="1040814" y="472050"/>
            <a:ext cx="9882554" cy="4404946"/>
          </a:xfrm>
        </p:spPr>
        <p:txBody>
          <a:bodyPr>
            <a:normAutofit fontScale="62500" lnSpcReduction="20000"/>
          </a:bodyPr>
          <a:lstStyle/>
          <a:p>
            <a:pPr algn="ctr"/>
            <a:endParaRPr lang="en-US" sz="7000" dirty="0">
              <a:solidFill>
                <a:srgbClr val="EBEBEB"/>
              </a:solidFill>
            </a:endParaRPr>
          </a:p>
          <a:p>
            <a:pPr algn="ctr"/>
            <a:r>
              <a:rPr lang="en-US" sz="7000" b="1" dirty="0" err="1">
                <a:solidFill>
                  <a:schemeClr val="tx1"/>
                </a:solidFill>
              </a:rPr>
              <a:t>Dsci</a:t>
            </a:r>
            <a:r>
              <a:rPr lang="en-US" sz="7000" b="1" dirty="0">
                <a:solidFill>
                  <a:schemeClr val="tx1"/>
                </a:solidFill>
              </a:rPr>
              <a:t> 6004 02 </a:t>
            </a:r>
          </a:p>
          <a:p>
            <a:pPr algn="ctr"/>
            <a:r>
              <a:rPr lang="en-US" sz="7000" b="1" dirty="0">
                <a:solidFill>
                  <a:schemeClr val="tx1"/>
                </a:solidFill>
              </a:rPr>
              <a:t>Natural language processing</a:t>
            </a:r>
          </a:p>
          <a:p>
            <a:pPr algn="ctr"/>
            <a:endParaRPr lang="en-US" sz="2600" dirty="0">
              <a:solidFill>
                <a:srgbClr val="EBEBEB"/>
              </a:solidFill>
            </a:endParaRPr>
          </a:p>
          <a:p>
            <a:pPr algn="ctr"/>
            <a:endParaRPr lang="en-US" sz="2600" dirty="0">
              <a:solidFill>
                <a:srgbClr val="EBEBEB"/>
              </a:solidFill>
            </a:endParaRPr>
          </a:p>
          <a:p>
            <a:pPr algn="ctr"/>
            <a:endParaRPr lang="en-US" sz="2600" dirty="0">
              <a:solidFill>
                <a:srgbClr val="EBEBEB"/>
              </a:solidFill>
            </a:endParaRPr>
          </a:p>
          <a:p>
            <a:pPr algn="ctr"/>
            <a:r>
              <a:rPr lang="en-US" sz="4400" dirty="0">
                <a:solidFill>
                  <a:srgbClr val="EBEBEB"/>
                </a:solidFill>
              </a:rPr>
              <a:t>By: Mary Prashanthi Vongala</a:t>
            </a:r>
          </a:p>
        </p:txBody>
      </p:sp>
    </p:spTree>
    <p:extLst>
      <p:ext uri="{BB962C8B-B14F-4D97-AF65-F5344CB8AC3E}">
        <p14:creationId xmlns:p14="http://schemas.microsoft.com/office/powerpoint/2010/main" val="4152587714"/>
      </p:ext>
    </p:extLst>
  </p:cSld>
  <p:clrMapOvr>
    <a:masterClrMapping/>
  </p:clrMapOvr>
  <mc:AlternateContent xmlns:mc="http://schemas.openxmlformats.org/markup-compatibility/2006" xmlns:p14="http://schemas.microsoft.com/office/powerpoint/2010/main">
    <mc:Choice Requires="p14">
      <p:transition spd="slow" p14:dur="2000" advTm="12455"/>
    </mc:Choice>
    <mc:Fallback xmlns="">
      <p:transition spd="slow" advTm="1245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C1FA8F66-3B85-411D-A2A6-A50DF3026D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pic>
        <p:nvPicPr>
          <p:cNvPr id="37" name="Picture 36" descr="A circuit board digital representations with numbers and lines">
            <a:extLst>
              <a:ext uri="{FF2B5EF4-FFF2-40B4-BE49-F238E27FC236}">
                <a16:creationId xmlns:a16="http://schemas.microsoft.com/office/drawing/2014/main" id="{1A3477DC-B338-4F74-BC24-AFDF096E5A7F}"/>
              </a:ext>
            </a:extLst>
          </p:cNvPr>
          <p:cNvPicPr>
            <a:picLocks noChangeAspect="1"/>
          </p:cNvPicPr>
          <p:nvPr/>
        </p:nvPicPr>
        <p:blipFill rotWithShape="1">
          <a:blip r:embed="rId2"/>
          <a:srcRect l="9091" t="20013" b="4509"/>
          <a:stretch/>
        </p:blipFill>
        <p:spPr>
          <a:xfrm>
            <a:off x="20" y="10"/>
            <a:ext cx="12191980" cy="6857990"/>
          </a:xfrm>
          <a:prstGeom prst="rect">
            <a:avLst/>
          </a:prstGeom>
        </p:spPr>
      </p:pic>
      <p:sp>
        <p:nvSpPr>
          <p:cNvPr id="77" name="Rectangle 76">
            <a:extLst>
              <a:ext uri="{FF2B5EF4-FFF2-40B4-BE49-F238E27FC236}">
                <a16:creationId xmlns:a16="http://schemas.microsoft.com/office/drawing/2014/main" id="{D695E25C-06E7-4082-BE92-B571B616B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9" name="Rectangle 78">
            <a:extLst>
              <a:ext uri="{FF2B5EF4-FFF2-40B4-BE49-F238E27FC236}">
                <a16:creationId xmlns:a16="http://schemas.microsoft.com/office/drawing/2014/main" id="{9257916F-271C-4D56-AEDE-0309D1746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1" name="Rectangle 80">
            <a:extLst>
              <a:ext uri="{FF2B5EF4-FFF2-40B4-BE49-F238E27FC236}">
                <a16:creationId xmlns:a16="http://schemas.microsoft.com/office/drawing/2014/main" id="{EC75C176-BB0F-4087-B339-FC37356C0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3" name="Rectangle 82">
            <a:extLst>
              <a:ext uri="{FF2B5EF4-FFF2-40B4-BE49-F238E27FC236}">
                <a16:creationId xmlns:a16="http://schemas.microsoft.com/office/drawing/2014/main" id="{E64BD7DF-F4BB-427F-B4F6-6DC83A59AA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7D2DBA70-3C88-4960-B0D4-84FCD42B19DB}"/>
              </a:ext>
            </a:extLst>
          </p:cNvPr>
          <p:cNvSpPr>
            <a:spLocks noGrp="1"/>
          </p:cNvSpPr>
          <p:nvPr>
            <p:ph type="ctrTitle"/>
          </p:nvPr>
        </p:nvSpPr>
        <p:spPr>
          <a:xfrm>
            <a:off x="609599" y="4572000"/>
            <a:ext cx="10965141" cy="895244"/>
          </a:xfrm>
        </p:spPr>
        <p:txBody>
          <a:bodyPr>
            <a:normAutofit/>
          </a:bodyPr>
          <a:lstStyle/>
          <a:p>
            <a:pPr>
              <a:lnSpc>
                <a:spcPct val="90000"/>
              </a:lnSpc>
            </a:pPr>
            <a:r>
              <a:rPr lang="en-US" sz="3100" b="1" dirty="0" err="1">
                <a:solidFill>
                  <a:srgbClr val="FFFFFF"/>
                </a:solidFill>
              </a:rPr>
              <a:t>NewS</a:t>
            </a:r>
            <a:r>
              <a:rPr lang="en-US" sz="3100" b="1" dirty="0">
                <a:solidFill>
                  <a:srgbClr val="FFFFFF"/>
                </a:solidFill>
              </a:rPr>
              <a:t> Summarization using transformers</a:t>
            </a:r>
          </a:p>
        </p:txBody>
      </p:sp>
    </p:spTree>
    <p:extLst>
      <p:ext uri="{BB962C8B-B14F-4D97-AF65-F5344CB8AC3E}">
        <p14:creationId xmlns:p14="http://schemas.microsoft.com/office/powerpoint/2010/main" val="3098341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Statement of project objectives</a:t>
            </a:r>
          </a:p>
        </p:txBody>
      </p:sp>
      <p:sp>
        <p:nvSpPr>
          <p:cNvPr id="3" name="Content Placeholder 2"/>
          <p:cNvSpPr>
            <a:spLocks noGrp="1"/>
          </p:cNvSpPr>
          <p:nvPr>
            <p:ph idx="1"/>
          </p:nvPr>
        </p:nvSpPr>
        <p:spPr/>
        <p:txBody>
          <a:bodyPr/>
          <a:lstStyle/>
          <a:p>
            <a:r>
              <a:rPr lang="en-US" dirty="0"/>
              <a:t>Aim to deploy the summarization system in real-world scenarios, such as news aggregation platforms to provide users with valuable insights efficiently.</a:t>
            </a:r>
          </a:p>
          <a:p>
            <a:r>
              <a:rPr lang="en-US" dirty="0"/>
              <a:t>Develop a system capable of automatically generating concise summaries of news articles to provide users with a quick overview of the content. Extract key information from news articles, including main points, important events, and significant quotes, to form the basis of the summaries. Explore and implement both abstractive and extractive summarization techniques to evaluate their effectiveness in generating coherent and informative summaries. Design algorithms and models that can efficiently process large volumes of news articles in real-time to provide timely summaries. Incorporate user preferences and feedback into the summarization process to tailor summaries according to individual interests and reading habits.</a:t>
            </a:r>
          </a:p>
        </p:txBody>
      </p:sp>
    </p:spTree>
    <p:extLst>
      <p:ext uri="{BB962C8B-B14F-4D97-AF65-F5344CB8AC3E}">
        <p14:creationId xmlns:p14="http://schemas.microsoft.com/office/powerpoint/2010/main" val="935900655"/>
      </p:ext>
    </p:extLst>
  </p:cSld>
  <p:clrMapOvr>
    <a:masterClrMapping/>
  </p:clrMapOvr>
  <mc:AlternateContent xmlns:mc="http://schemas.openxmlformats.org/markup-compatibility/2006" xmlns:p14="http://schemas.microsoft.com/office/powerpoint/2010/main">
    <mc:Choice Requires="p14">
      <p:transition spd="slow" p14:dur="2000" advTm="198738"/>
    </mc:Choice>
    <mc:Fallback xmlns="">
      <p:transition spd="slow" advTm="19873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Statement of value – why is this project worth doing?</a:t>
            </a:r>
          </a:p>
        </p:txBody>
      </p:sp>
      <p:sp>
        <p:nvSpPr>
          <p:cNvPr id="3" name="Content Placeholder 2"/>
          <p:cNvSpPr>
            <a:spLocks noGrp="1"/>
          </p:cNvSpPr>
          <p:nvPr>
            <p:ph idx="1"/>
          </p:nvPr>
        </p:nvSpPr>
        <p:spPr>
          <a:xfrm>
            <a:off x="475684" y="1784838"/>
            <a:ext cx="11029615" cy="4844562"/>
          </a:xfrm>
        </p:spPr>
        <p:txBody>
          <a:bodyPr>
            <a:normAutofit/>
          </a:bodyPr>
          <a:lstStyle/>
          <a:p>
            <a:r>
              <a:rPr lang="en-US" dirty="0"/>
              <a:t>This project holds significant value for several reasons. Firstly, in today's digital age, the sheer volume of news articles available online can be overwhelming for users. News summarization offers a solution by condensing lengthy articles into concise summaries, saving users time and effort in digesting information. Not everyone has  inclination to read through entire news articles. Summaries provide a quick and convenient way for users to stay informed about current events without having to sift through large amounts of text.</a:t>
            </a:r>
          </a:p>
          <a:p>
            <a:r>
              <a:rPr lang="en-US" dirty="0"/>
              <a:t>Secondly, By providing users with clear and concise summaries, news summarization can enhance user engagement with news content. Users are more likely to stay informed and engaged if they can quickly grasp the key points of a news story.</a:t>
            </a:r>
          </a:p>
          <a:p>
            <a:r>
              <a:rPr lang="en-US" dirty="0"/>
              <a:t>Thirdly, Summaries can aid in decision-making processes by providing users with relevant information in a concise format. Whether it's staying informed about current events or making decisions based on news analysis, summaries can serve as valuable tools.</a:t>
            </a:r>
          </a:p>
        </p:txBody>
      </p:sp>
    </p:spTree>
    <p:extLst>
      <p:ext uri="{BB962C8B-B14F-4D97-AF65-F5344CB8AC3E}">
        <p14:creationId xmlns:p14="http://schemas.microsoft.com/office/powerpoint/2010/main" val="28435240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581192" y="2180496"/>
            <a:ext cx="11090348" cy="4220304"/>
          </a:xfrm>
        </p:spPr>
        <p:txBody>
          <a:bodyPr>
            <a:normAutofit fontScale="92500" lnSpcReduction="10000"/>
          </a:bodyPr>
          <a:lstStyle/>
          <a:p>
            <a:r>
              <a:rPr lang="en-US" dirty="0"/>
              <a:t>The research aimed to leverage Neural Networks, specifically Transformer model, The </a:t>
            </a:r>
            <a:r>
              <a:rPr lang="en-US" b="1" dirty="0"/>
              <a:t>scaled_dot_product_attention </a:t>
            </a:r>
            <a:r>
              <a:rPr lang="en-US" dirty="0"/>
              <a:t>function calculates attention weights by computing the dot product of query and key vectors, scaling the result, applying a mask if provided, and then normalizing the scores using the SoftMax function. </a:t>
            </a:r>
          </a:p>
          <a:p>
            <a:r>
              <a:rPr lang="en-US" dirty="0"/>
              <a:t>The </a:t>
            </a:r>
            <a:r>
              <a:rPr lang="en-US" b="1" dirty="0" err="1"/>
              <a:t>MultiHeadAttention</a:t>
            </a:r>
            <a:r>
              <a:rPr lang="en-US" dirty="0"/>
              <a:t> class implements multi-head attention by splitting the query, key, and value vectors into multiple heads, performing attention computations independently for each head, and then concatenating the results. Each attention head learns different parts of the input representation, allowing the model to attend to different parts of the input sequence simultaneously. The </a:t>
            </a:r>
            <a:r>
              <a:rPr lang="en-US" b="1" dirty="0" err="1"/>
              <a:t>EncoderLayer</a:t>
            </a:r>
            <a:r>
              <a:rPr lang="en-US" dirty="0"/>
              <a:t> class represents one layer of the encoder in the Transformer model. It consists of a multi-head self-attention mechanism followed by a point-wise feed-forward neural network. The </a:t>
            </a:r>
            <a:r>
              <a:rPr lang="en-US" b="1" dirty="0" err="1"/>
              <a:t>DecoderLayer</a:t>
            </a:r>
            <a:r>
              <a:rPr lang="en-US" dirty="0"/>
              <a:t> class represents one layer of the decoder in the Transformer model. It consists of two multi-head attention mechanisms: one for attending to the encoder's output (encoder-decoder attention) and another for attending to the decoder's input (self-attention).</a:t>
            </a:r>
          </a:p>
          <a:p>
            <a:r>
              <a:rPr lang="en-US" dirty="0"/>
              <a:t> The </a:t>
            </a:r>
            <a:r>
              <a:rPr lang="en-US" b="1" dirty="0"/>
              <a:t>Encoder</a:t>
            </a:r>
            <a:r>
              <a:rPr lang="en-US" dirty="0"/>
              <a:t> and </a:t>
            </a:r>
            <a:r>
              <a:rPr lang="en-US" b="1" dirty="0"/>
              <a:t>Decoder</a:t>
            </a:r>
            <a:r>
              <a:rPr lang="en-US" dirty="0"/>
              <a:t> classes contain multiple layers of encoder and decoder layers, respectively. The encoder processes the input sequence, while the decoder generates the output sequence based on the encoder's output. Positional encoding is added to the input embeddings to provide positional information to the model. The </a:t>
            </a:r>
            <a:r>
              <a:rPr lang="en-US" b="1" dirty="0"/>
              <a:t>Transformer class </a:t>
            </a:r>
            <a:r>
              <a:rPr lang="en-US" dirty="0"/>
              <a:t>combines the encoder and decoder components to form the overall Transformer model. It takes input and target sequences, applies padding and masking as necessary, and produces the final output sequence.</a:t>
            </a:r>
          </a:p>
        </p:txBody>
      </p:sp>
    </p:spTree>
    <p:extLst>
      <p:ext uri="{BB962C8B-B14F-4D97-AF65-F5344CB8AC3E}">
        <p14:creationId xmlns:p14="http://schemas.microsoft.com/office/powerpoint/2010/main" val="2061953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865" y="1341884"/>
            <a:ext cx="11029616" cy="1013800"/>
          </a:xfrm>
        </p:spPr>
        <p:txBody>
          <a:bodyPr/>
          <a:lstStyle/>
          <a:p>
            <a:r>
              <a:rPr lang="en-US" dirty="0">
                <a:solidFill>
                  <a:srgbClr val="4D1434"/>
                </a:solidFill>
              </a:rPr>
              <a:t>Here is our flow chart:</a:t>
            </a:r>
          </a:p>
        </p:txBody>
      </p:sp>
      <p:sp>
        <p:nvSpPr>
          <p:cNvPr id="4" name="Rectangle 3"/>
          <p:cNvSpPr/>
          <p:nvPr/>
        </p:nvSpPr>
        <p:spPr>
          <a:xfrm>
            <a:off x="402865"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726965"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100663"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424763"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748863" y="3045069"/>
            <a:ext cx="2091670" cy="2268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70435" y="2886808"/>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9626895" y="2841380"/>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7314301" y="2841380"/>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978695" y="2851638"/>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2574565" y="2885342"/>
            <a:ext cx="625835" cy="6125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292403" y="3006941"/>
            <a:ext cx="503530" cy="369332"/>
          </a:xfrm>
          <a:prstGeom prst="rect">
            <a:avLst/>
          </a:prstGeom>
          <a:noFill/>
        </p:spPr>
        <p:txBody>
          <a:bodyPr wrap="square" rtlCol="0">
            <a:spAutoFit/>
          </a:bodyPr>
          <a:lstStyle/>
          <a:p>
            <a:r>
              <a:rPr lang="en-US" dirty="0">
                <a:latin typeface="Arial Black" panose="020B0A04020102020204" pitchFamily="34" charset="0"/>
              </a:rPr>
              <a:t>1</a:t>
            </a:r>
          </a:p>
        </p:txBody>
      </p:sp>
      <p:sp>
        <p:nvSpPr>
          <p:cNvPr id="15" name="TextBox 14"/>
          <p:cNvSpPr txBox="1"/>
          <p:nvPr/>
        </p:nvSpPr>
        <p:spPr>
          <a:xfrm>
            <a:off x="9786955" y="2973237"/>
            <a:ext cx="503530" cy="369332"/>
          </a:xfrm>
          <a:prstGeom prst="rect">
            <a:avLst/>
          </a:prstGeom>
          <a:noFill/>
        </p:spPr>
        <p:txBody>
          <a:bodyPr wrap="square" rtlCol="0">
            <a:spAutoFit/>
          </a:bodyPr>
          <a:lstStyle/>
          <a:p>
            <a:r>
              <a:rPr lang="en-US" dirty="0">
                <a:latin typeface="Arial Black" panose="020B0A04020102020204" pitchFamily="34" charset="0"/>
              </a:rPr>
              <a:t>5</a:t>
            </a:r>
          </a:p>
        </p:txBody>
      </p:sp>
      <p:sp>
        <p:nvSpPr>
          <p:cNvPr id="16" name="TextBox 15"/>
          <p:cNvSpPr txBox="1"/>
          <p:nvPr/>
        </p:nvSpPr>
        <p:spPr>
          <a:xfrm>
            <a:off x="7471198" y="2973237"/>
            <a:ext cx="503530" cy="369332"/>
          </a:xfrm>
          <a:prstGeom prst="rect">
            <a:avLst/>
          </a:prstGeom>
          <a:noFill/>
        </p:spPr>
        <p:txBody>
          <a:bodyPr wrap="square" rtlCol="0">
            <a:spAutoFit/>
          </a:bodyPr>
          <a:lstStyle/>
          <a:p>
            <a:r>
              <a:rPr lang="en-US" dirty="0">
                <a:latin typeface="Arial Black" panose="020B0A04020102020204" pitchFamily="34" charset="0"/>
              </a:rPr>
              <a:t>4</a:t>
            </a:r>
          </a:p>
        </p:txBody>
      </p:sp>
      <p:sp>
        <p:nvSpPr>
          <p:cNvPr id="17" name="TextBox 16"/>
          <p:cNvSpPr txBox="1"/>
          <p:nvPr/>
        </p:nvSpPr>
        <p:spPr>
          <a:xfrm>
            <a:off x="5124012" y="3006941"/>
            <a:ext cx="503530" cy="369332"/>
          </a:xfrm>
          <a:prstGeom prst="rect">
            <a:avLst/>
          </a:prstGeom>
          <a:noFill/>
        </p:spPr>
        <p:txBody>
          <a:bodyPr wrap="square" rtlCol="0">
            <a:spAutoFit/>
          </a:bodyPr>
          <a:lstStyle/>
          <a:p>
            <a:r>
              <a:rPr lang="en-US" dirty="0">
                <a:latin typeface="Arial Black" panose="020B0A04020102020204" pitchFamily="34" charset="0"/>
              </a:rPr>
              <a:t>3</a:t>
            </a:r>
          </a:p>
        </p:txBody>
      </p:sp>
      <p:sp>
        <p:nvSpPr>
          <p:cNvPr id="18" name="TextBox 17"/>
          <p:cNvSpPr txBox="1"/>
          <p:nvPr/>
        </p:nvSpPr>
        <p:spPr>
          <a:xfrm>
            <a:off x="2721161" y="3006941"/>
            <a:ext cx="503530" cy="369332"/>
          </a:xfrm>
          <a:prstGeom prst="rect">
            <a:avLst/>
          </a:prstGeom>
          <a:noFill/>
        </p:spPr>
        <p:txBody>
          <a:bodyPr wrap="square" rtlCol="0">
            <a:spAutoFit/>
          </a:bodyPr>
          <a:lstStyle/>
          <a:p>
            <a:r>
              <a:rPr lang="en-US" dirty="0">
                <a:latin typeface="Arial Black" panose="020B0A04020102020204" pitchFamily="34" charset="0"/>
              </a:rPr>
              <a:t>2</a:t>
            </a:r>
          </a:p>
        </p:txBody>
      </p:sp>
      <p:sp>
        <p:nvSpPr>
          <p:cNvPr id="19" name="TextBox 18"/>
          <p:cNvSpPr txBox="1"/>
          <p:nvPr/>
        </p:nvSpPr>
        <p:spPr>
          <a:xfrm>
            <a:off x="402865" y="3657600"/>
            <a:ext cx="2091669" cy="646331"/>
          </a:xfrm>
          <a:prstGeom prst="rect">
            <a:avLst/>
          </a:prstGeom>
          <a:noFill/>
        </p:spPr>
        <p:txBody>
          <a:bodyPr wrap="square" rtlCol="0">
            <a:spAutoFit/>
          </a:bodyPr>
          <a:lstStyle/>
          <a:p>
            <a:pPr algn="ctr"/>
            <a:r>
              <a:rPr lang="en-US" b="1" dirty="0">
                <a:solidFill>
                  <a:schemeClr val="bg1"/>
                </a:solidFill>
              </a:rPr>
              <a:t>Data </a:t>
            </a:r>
          </a:p>
          <a:p>
            <a:pPr algn="ctr"/>
            <a:r>
              <a:rPr lang="en-US" b="1" dirty="0">
                <a:solidFill>
                  <a:schemeClr val="bg1"/>
                </a:solidFill>
              </a:rPr>
              <a:t>Collection</a:t>
            </a:r>
          </a:p>
        </p:txBody>
      </p:sp>
      <p:sp>
        <p:nvSpPr>
          <p:cNvPr id="20" name="TextBox 19"/>
          <p:cNvSpPr txBox="1"/>
          <p:nvPr/>
        </p:nvSpPr>
        <p:spPr>
          <a:xfrm>
            <a:off x="2726966" y="3698547"/>
            <a:ext cx="2091669" cy="646331"/>
          </a:xfrm>
          <a:prstGeom prst="rect">
            <a:avLst/>
          </a:prstGeom>
          <a:noFill/>
        </p:spPr>
        <p:txBody>
          <a:bodyPr wrap="square" rtlCol="0">
            <a:spAutoFit/>
          </a:bodyPr>
          <a:lstStyle/>
          <a:p>
            <a:pPr algn="ctr"/>
            <a:r>
              <a:rPr lang="en-US" b="1" dirty="0">
                <a:solidFill>
                  <a:schemeClr val="bg1"/>
                </a:solidFill>
              </a:rPr>
              <a:t>Model </a:t>
            </a:r>
          </a:p>
          <a:p>
            <a:pPr algn="ctr"/>
            <a:r>
              <a:rPr lang="en-US" b="1" dirty="0">
                <a:solidFill>
                  <a:schemeClr val="bg1"/>
                </a:solidFill>
              </a:rPr>
              <a:t>Selection</a:t>
            </a:r>
          </a:p>
        </p:txBody>
      </p:sp>
      <p:sp>
        <p:nvSpPr>
          <p:cNvPr id="21" name="TextBox 20"/>
          <p:cNvSpPr txBox="1"/>
          <p:nvPr/>
        </p:nvSpPr>
        <p:spPr>
          <a:xfrm>
            <a:off x="5100664" y="3698546"/>
            <a:ext cx="2091669" cy="369332"/>
          </a:xfrm>
          <a:prstGeom prst="rect">
            <a:avLst/>
          </a:prstGeom>
          <a:noFill/>
        </p:spPr>
        <p:txBody>
          <a:bodyPr wrap="square" rtlCol="0">
            <a:spAutoFit/>
          </a:bodyPr>
          <a:lstStyle/>
          <a:p>
            <a:pPr algn="ctr"/>
            <a:r>
              <a:rPr lang="en-US" b="1" dirty="0">
                <a:solidFill>
                  <a:schemeClr val="bg1"/>
                </a:solidFill>
              </a:rPr>
              <a:t>Fine-Tuning</a:t>
            </a:r>
          </a:p>
        </p:txBody>
      </p:sp>
      <p:sp>
        <p:nvSpPr>
          <p:cNvPr id="22" name="TextBox 21"/>
          <p:cNvSpPr txBox="1"/>
          <p:nvPr/>
        </p:nvSpPr>
        <p:spPr>
          <a:xfrm>
            <a:off x="7369532" y="3698546"/>
            <a:ext cx="2091669" cy="369332"/>
          </a:xfrm>
          <a:prstGeom prst="rect">
            <a:avLst/>
          </a:prstGeom>
          <a:noFill/>
        </p:spPr>
        <p:txBody>
          <a:bodyPr wrap="square" rtlCol="0">
            <a:spAutoFit/>
          </a:bodyPr>
          <a:lstStyle/>
          <a:p>
            <a:pPr algn="ctr"/>
            <a:r>
              <a:rPr lang="en-US" b="1">
                <a:solidFill>
                  <a:schemeClr val="bg1"/>
                </a:solidFill>
              </a:rPr>
              <a:t>Inference</a:t>
            </a:r>
            <a:endParaRPr lang="en-US" b="1" dirty="0">
              <a:solidFill>
                <a:schemeClr val="bg1"/>
              </a:solidFill>
            </a:endParaRPr>
          </a:p>
        </p:txBody>
      </p:sp>
      <p:sp>
        <p:nvSpPr>
          <p:cNvPr id="23" name="TextBox 22"/>
          <p:cNvSpPr txBox="1"/>
          <p:nvPr/>
        </p:nvSpPr>
        <p:spPr>
          <a:xfrm>
            <a:off x="9748864" y="3698546"/>
            <a:ext cx="2091669" cy="369332"/>
          </a:xfrm>
          <a:prstGeom prst="rect">
            <a:avLst/>
          </a:prstGeom>
          <a:noFill/>
        </p:spPr>
        <p:txBody>
          <a:bodyPr wrap="square" rtlCol="0">
            <a:spAutoFit/>
          </a:bodyPr>
          <a:lstStyle/>
          <a:p>
            <a:pPr algn="ctr"/>
            <a:r>
              <a:rPr lang="en-US" b="1">
                <a:solidFill>
                  <a:schemeClr val="bg1"/>
                </a:solidFill>
              </a:rPr>
              <a:t>Evaluation</a:t>
            </a:r>
            <a:endParaRPr lang="en-US" b="1" dirty="0">
              <a:solidFill>
                <a:schemeClr val="bg1"/>
              </a:solidFill>
            </a:endParaRPr>
          </a:p>
        </p:txBody>
      </p:sp>
    </p:spTree>
    <p:extLst>
      <p:ext uri="{BB962C8B-B14F-4D97-AF65-F5344CB8AC3E}">
        <p14:creationId xmlns:p14="http://schemas.microsoft.com/office/powerpoint/2010/main" val="1009934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Deliverables </a:t>
            </a:r>
          </a:p>
        </p:txBody>
      </p:sp>
      <p:sp>
        <p:nvSpPr>
          <p:cNvPr id="3" name="Content Placeholder 2"/>
          <p:cNvSpPr>
            <a:spLocks noGrp="1"/>
          </p:cNvSpPr>
          <p:nvPr>
            <p:ph idx="1"/>
          </p:nvPr>
        </p:nvSpPr>
        <p:spPr>
          <a:xfrm>
            <a:off x="581192" y="2180496"/>
            <a:ext cx="11029615" cy="4158758"/>
          </a:xfrm>
        </p:spPr>
        <p:txBody>
          <a:bodyPr>
            <a:normAutofit/>
          </a:bodyPr>
          <a:lstStyle/>
          <a:p>
            <a:r>
              <a:rPr lang="en-US" dirty="0"/>
              <a:t> </a:t>
            </a:r>
            <a:r>
              <a:rPr lang="en-US" dirty="0" err="1"/>
              <a:t>Jupyter</a:t>
            </a:r>
            <a:r>
              <a:rPr lang="en-US" dirty="0"/>
              <a:t> Notebook: containing the prototype implementation of news summarization. This notebook demonstrates the functionality of the system, including data retrieval, processing, and response generation.</a:t>
            </a:r>
          </a:p>
          <a:p>
            <a:r>
              <a:rPr lang="en-US" dirty="0"/>
              <a:t>Performance Evaluation Results: An evaluation report showcasing the performance and accuracy of the prototype. This report demonstrates the system's effectiveness in meeting the stated objectives and outlines areas for iterative refinement.</a:t>
            </a:r>
          </a:p>
          <a:p>
            <a:r>
              <a:rPr lang="en-US" dirty="0"/>
              <a:t>Project Presentation: A presentation summarizing the project objectives, methodologies, findings, and recommendations. This presentation serves to communicate the project's value and relevance to stakeholders, including website administrators and users.</a:t>
            </a:r>
          </a:p>
        </p:txBody>
      </p:sp>
    </p:spTree>
    <p:extLst>
      <p:ext uri="{BB962C8B-B14F-4D97-AF65-F5344CB8AC3E}">
        <p14:creationId xmlns:p14="http://schemas.microsoft.com/office/powerpoint/2010/main" val="3828862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Evaluation methodology</a:t>
            </a:r>
          </a:p>
        </p:txBody>
      </p:sp>
      <p:sp>
        <p:nvSpPr>
          <p:cNvPr id="3" name="Content Placeholder 2"/>
          <p:cNvSpPr>
            <a:spLocks noGrp="1"/>
          </p:cNvSpPr>
          <p:nvPr>
            <p:ph idx="1"/>
          </p:nvPr>
        </p:nvSpPr>
        <p:spPr>
          <a:xfrm>
            <a:off x="353683" y="1923691"/>
            <a:ext cx="11257125" cy="4485901"/>
          </a:xfrm>
        </p:spPr>
        <p:txBody>
          <a:bodyPr>
            <a:normAutofit fontScale="40000" lnSpcReduction="20000"/>
          </a:bodyPr>
          <a:lstStyle/>
          <a:p>
            <a:pPr marL="0" indent="0">
              <a:buNone/>
            </a:pPr>
            <a:r>
              <a:rPr lang="en-US" sz="3500" b="1" dirty="0"/>
              <a:t>Text Preprocessing </a:t>
            </a:r>
            <a:r>
              <a:rPr lang="en-US" sz="3500" dirty="0"/>
              <a:t>- The input document is first tokenized using the `</a:t>
            </a:r>
            <a:r>
              <a:rPr lang="en-US" sz="3500" dirty="0" err="1"/>
              <a:t>document_tokenizer</a:t>
            </a:r>
            <a:r>
              <a:rPr lang="en-US" sz="3500" dirty="0"/>
              <a:t>` and padded to a fixed length (`</a:t>
            </a:r>
            <a:r>
              <a:rPr lang="en-US" sz="3500" dirty="0" err="1"/>
              <a:t>encoder_maxlen</a:t>
            </a:r>
            <a:r>
              <a:rPr lang="en-US" sz="3500" dirty="0"/>
              <a:t>`). This prepares the input document for feeding into the encoder.</a:t>
            </a:r>
          </a:p>
          <a:p>
            <a:pPr marL="0" indent="0">
              <a:buNone/>
            </a:pPr>
            <a:r>
              <a:rPr lang="en-US" sz="3500" b="1" dirty="0"/>
              <a:t>Encoder Input </a:t>
            </a:r>
            <a:r>
              <a:rPr lang="en-US" sz="3500" dirty="0"/>
              <a:t>- The preprocessed input document is expanded to include a batch dimension and passed through the encoder of the Transformer model. This generates the encoder output, which contains representations of the input document.</a:t>
            </a:r>
          </a:p>
          <a:p>
            <a:pPr marL="0" indent="0">
              <a:buNone/>
            </a:pPr>
            <a:r>
              <a:rPr lang="en-US" sz="3500" b="1" dirty="0"/>
              <a:t>Decoder Input Initialization -</a:t>
            </a:r>
            <a:r>
              <a:rPr lang="en-US" sz="3500" dirty="0"/>
              <a:t> The decoder input is initialized with the start-of-sequence token (“&lt;go&gt;”) to indicate the beginning of the summary. This initializes the decoder's input sequence for generating the summary.</a:t>
            </a:r>
          </a:p>
          <a:p>
            <a:pPr marL="0" indent="0">
              <a:buNone/>
            </a:pPr>
            <a:r>
              <a:rPr lang="en-US" sz="3500" b="1" dirty="0"/>
              <a:t>Summary Generation - </a:t>
            </a:r>
            <a:r>
              <a:rPr lang="en-US" sz="3500" dirty="0"/>
              <a:t>The decoder iteratively predicts one word at a time for the summary sequence. At each step, the decoder takes the current input sequence (initialized with the start-of-sequence token and previously predicted words) and generates the next word in the summary.</a:t>
            </a:r>
          </a:p>
          <a:p>
            <a:pPr marL="0" indent="0">
              <a:buNone/>
            </a:pPr>
            <a:r>
              <a:rPr lang="en-US" sz="3500" dirty="0"/>
              <a:t>The generated word is determined by feeding the current input sequence into the decoder and obtaining predictions from the output layer of the Transformer model.</a:t>
            </a:r>
          </a:p>
          <a:p>
            <a:pPr marL="0" indent="0">
              <a:buNone/>
            </a:pPr>
            <a:r>
              <a:rPr lang="en-US" sz="3500" dirty="0"/>
              <a:t>The predicted word with the highest probability is selected and appended to the summary sequence.</a:t>
            </a:r>
          </a:p>
          <a:p>
            <a:pPr marL="0" indent="0">
              <a:buNone/>
            </a:pPr>
            <a:r>
              <a:rPr lang="en-US" sz="3500" dirty="0"/>
              <a:t>This process continues until either the maximum summary length (`</a:t>
            </a:r>
            <a:r>
              <a:rPr lang="en-US" sz="3500" dirty="0" err="1"/>
              <a:t>decoder_maxlen</a:t>
            </a:r>
            <a:r>
              <a:rPr lang="en-US" sz="3500" dirty="0"/>
              <a:t>`) is reached or the stop keyword ("&lt;stop&gt;") is predicted, indicating the end of the summary.</a:t>
            </a:r>
          </a:p>
          <a:p>
            <a:pPr marL="0" indent="0">
              <a:buNone/>
            </a:pPr>
            <a:r>
              <a:rPr lang="en-US" sz="3500" b="1" dirty="0"/>
              <a:t>Output </a:t>
            </a:r>
            <a:r>
              <a:rPr lang="en-US" sz="3500" dirty="0"/>
              <a:t>- The generated summary sequence is returned as the output of the `evaluate` function.</a:t>
            </a:r>
          </a:p>
          <a:p>
            <a:pPr marL="0" indent="0">
              <a:buNone/>
            </a:pPr>
            <a:r>
              <a:rPr lang="en-US" sz="3500" b="1" dirty="0"/>
              <a:t>Summarize Function </a:t>
            </a:r>
            <a:r>
              <a:rPr lang="en-US" sz="3500" dirty="0"/>
              <a:t>- The `summarize` function calls the `evaluate` function to generate the summary for the input document . It then converts the tokenized summary sequence back into text using the `</a:t>
            </a:r>
            <a:r>
              <a:rPr lang="en-US" sz="3500" dirty="0" err="1"/>
              <a:t>summary_tokenizer</a:t>
            </a:r>
            <a:r>
              <a:rPr lang="en-US" sz="3500" dirty="0"/>
              <a:t>`.</a:t>
            </a:r>
          </a:p>
        </p:txBody>
      </p:sp>
    </p:spTree>
    <p:extLst>
      <p:ext uri="{BB962C8B-B14F-4D97-AF65-F5344CB8AC3E}">
        <p14:creationId xmlns:p14="http://schemas.microsoft.com/office/powerpoint/2010/main" val="2588323209"/>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A32ED2-6DBA-4E14-851E-DE5772C902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7F0652-397B-4F71-B75E-207A80EB2786}">
  <ds:schemaRefs>
    <ds:schemaRef ds:uri="16c05727-aa75-4e4a-9b5f-8a80a1165891"/>
    <ds:schemaRef ds:uri="http://purl.org/dc/terms/"/>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71af3243-3dd4-4a8d-8c0d-dd76da1f02a5"/>
    <ds:schemaRef ds:uri="http://schemas.microsoft.com/office/2006/metadata/properties"/>
    <ds:schemaRef ds:uri="http://www.w3.org/XML/1998/namespace"/>
    <ds:schemaRef ds:uri="http://purl.org/dc/elements/1.1/"/>
  </ds:schemaRefs>
</ds:datastoreItem>
</file>

<file path=customXml/itemProps3.xml><?xml version="1.0" encoding="utf-8"?>
<ds:datastoreItem xmlns:ds="http://schemas.openxmlformats.org/officeDocument/2006/customXml" ds:itemID="{D1CAB62D-49E5-4271-85C6-1466970BAB6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Dividend design</Template>
  <TotalTime>0</TotalTime>
  <Words>1026</Words>
  <Application>Microsoft Office PowerPoint</Application>
  <PresentationFormat>Widescreen</PresentationFormat>
  <Paragraphs>46</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 Black</vt:lpstr>
      <vt:lpstr>Calibri</vt:lpstr>
      <vt:lpstr>Gill Sans MT</vt:lpstr>
      <vt:lpstr>Wingdings 2</vt:lpstr>
      <vt:lpstr>Dividend</vt:lpstr>
      <vt:lpstr>PowerPoint Presentation</vt:lpstr>
      <vt:lpstr>NewS Summarization using transformers</vt:lpstr>
      <vt:lpstr>Statement of project objectives</vt:lpstr>
      <vt:lpstr>Statement of value – why is this project worth doing?</vt:lpstr>
      <vt:lpstr>Approach</vt:lpstr>
      <vt:lpstr>Here is our flow chart:</vt:lpstr>
      <vt:lpstr>Deliverables </vt:lpstr>
      <vt:lpstr>Evaluation methodology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2024-03-26T00:21:29Z</dcterms:created>
  <dcterms:modified xsi:type="dcterms:W3CDTF">2024-04-24T01:12:04Z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